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8" r:id="rId2"/>
    <p:sldId id="316" r:id="rId3"/>
    <p:sldId id="314" r:id="rId4"/>
    <p:sldId id="309" r:id="rId5"/>
    <p:sldId id="306" r:id="rId6"/>
    <p:sldId id="318" r:id="rId7"/>
    <p:sldId id="320" r:id="rId8"/>
    <p:sldId id="312" r:id="rId9"/>
    <p:sldId id="322" r:id="rId10"/>
    <p:sldId id="323" r:id="rId11"/>
    <p:sldId id="319" r:id="rId12"/>
    <p:sldId id="257" r:id="rId13"/>
    <p:sldId id="315" r:id="rId14"/>
    <p:sldId id="321" r:id="rId15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FC5"/>
    <a:srgbClr val="2A8FBF"/>
    <a:srgbClr val="02C0C4"/>
    <a:srgbClr val="066D6C"/>
    <a:srgbClr val="001C3F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/>
    <p:restoredTop sz="93939"/>
  </p:normalViewPr>
  <p:slideViewPr>
    <p:cSldViewPr snapToGrid="0" snapToObjects="1">
      <p:cViewPr varScale="1">
        <p:scale>
          <a:sx n="107" d="100"/>
          <a:sy n="107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66D6C"/>
            </a:solidFill>
            <a:ln>
              <a:noFill/>
            </a:ln>
            <a:effectLst/>
          </c:spPr>
          <c:invertIfNegative val="0"/>
          <c:cat>
            <c:numRef>
              <c:f>Sheet1!$E$10:$E$14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Sheet1!$F$10:$F$14</c:f>
              <c:numCache>
                <c:formatCode>General</c:formatCode>
                <c:ptCount val="5"/>
                <c:pt idx="0">
                  <c:v>2.1</c:v>
                </c:pt>
                <c:pt idx="1">
                  <c:v>2.13</c:v>
                </c:pt>
                <c:pt idx="2">
                  <c:v>5.07</c:v>
                </c:pt>
                <c:pt idx="3">
                  <c:v>5</c:v>
                </c:pt>
                <c:pt idx="4">
                  <c:v>6.45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AA-5345-99DD-EA0453B71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0751759"/>
        <c:axId val="860803631"/>
      </c:barChart>
      <c:catAx>
        <c:axId val="860751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TH"/>
          </a:p>
        </c:txPr>
        <c:crossAx val="860803631"/>
        <c:crosses val="autoZero"/>
        <c:auto val="1"/>
        <c:lblAlgn val="ctr"/>
        <c:lblOffset val="100"/>
        <c:noMultiLvlLbl val="0"/>
      </c:catAx>
      <c:valAx>
        <c:axId val="86080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TH"/>
          </a:p>
        </c:txPr>
        <c:crossAx val="86075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Century Gothic" panose="020B0502020202020204" pitchFamily="34" charset="0"/>
        </a:defRPr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1231B-34DE-C04B-924B-507E0F043B0D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4A0CF-45C8-A049-BDEE-24C930C23D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3044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4A0CF-45C8-A049-BDEE-24C930C23DF1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12500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4A0CF-45C8-A049-BDEE-24C930C23DF1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2666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3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80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4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3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92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0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9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9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31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7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30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CDAF-C8F9-9642-B4B0-4B83BDB70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FBBDF-03F1-B74F-90BC-B5361D6D7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DF632-7B35-C04F-8F2C-60649D01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48534-453D-2946-95EA-11684E68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F2B58-0AD5-C54F-A8F7-E5BDC7C7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016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2E2C-FCF2-CB49-A180-8DF5687B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5445-2387-6147-AF74-6F506A9E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AFFC-FB8A-C247-AD66-F048CE57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973BF-ACAF-5241-A6E9-B16F1DE0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715F-D0AA-964C-A564-13DBB0A8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406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6ABC9-4FE8-6D4F-9704-04D38D04B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22F04-9294-AE41-8CB9-87BA2BCF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AE17-2CD7-D94E-9603-9DE25B0F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E0433-4B88-9446-A460-27AA462E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14B2-D82D-FF47-BC21-B71B7189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2399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63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D9B7-F584-024F-A2CA-AE88CCFD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5CE6-A6D6-9E46-87AC-F9664E27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8D829-C278-6B46-94F1-15285516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9CC6-1927-5043-9E98-91138532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25C2-5EC8-CB46-AA38-12338070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26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9137-5C3F-7A43-8163-01BCCF3E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B16F2-ACCA-B14B-BBD6-86DCF24ED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A49E4-E9FE-584D-9D7E-0E418425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EC72-23A9-844E-A272-DB5C1CB3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3C1F-ADE7-1B4A-9D33-A02EB4B4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7272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0B4-4CEA-374C-BDF7-522B7FC3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C619-BDA9-4B4E-855A-E2F57278B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DF910-988F-EF41-B2FE-81CCE0B01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4E6BD-9663-E24D-A761-8BC642CE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8ABA-2789-5242-851E-7FD6FF05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9BB72-F1F8-DE47-8F03-2694012C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1287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B1A6-3D3F-5C40-9219-DFB69C2F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5B84B-7E24-D545-8428-3706F5F71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9073F-7719-C541-8044-18C01161B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F22C7-05A6-754F-9515-9C8F18056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731E5-0A6B-3A41-92AA-FD46FBD3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7B776-531B-8340-B66B-107F62FF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5F1BA-C1E3-084E-92C5-78595B9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FEA63-8210-1142-9CF0-4B173A6F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595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2693-DBB3-1347-9CB1-A67E4445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406EE-801D-E349-9D7A-118484566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5F317-C8D6-0C4A-A2BB-7E8E72E2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FCEF-B28A-3C43-B25C-F142C2B5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7369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9D1E2-D727-FC42-A937-40C69636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7B0A9-B999-604F-A878-E5FA4786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FB075-7D63-494F-85B1-0F5C3F58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2059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23CC-0E83-8343-A9D2-A0DCE17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8F69-A0B1-334E-8CA6-C7A83DE1E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B3F1-8C66-B24D-9B59-C3F91DA7D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84CB-7B19-0E43-9C41-BC237596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A6DDC-37A7-CC42-A6B4-4474D9BB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3643-6D1E-C748-ADB5-78F6C5CA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14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CF20-E332-784B-8304-051B2A86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D9F9F-05BA-5A40-BF32-CA928B755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82C62-636B-AC4E-9423-C7E3D25DC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8EAF8-907A-D34E-A0D9-07FC8AE1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6CC3-9946-424A-B16F-57E70B18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D5BA8-3F77-EB48-82FD-89178DA6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7431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A081C0-094C-AE4E-BC24-2548D2E0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B9338-8538-BB41-BDC5-6EF5D43C9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6BCC1-0AA5-4F4E-89E3-0F251E424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B78D-EA8E-3C4A-9735-A82B64915302}" type="datetimeFigureOut">
              <a:rPr lang="en-TH" smtClean="0"/>
              <a:t>9/12/2020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0B98-C0A7-5246-9D1E-881DB37A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BD94-B629-7A40-BDAA-D06530D2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EB513-E0D0-F741-865D-4B7F4A30824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4311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of the largest tournaments was held in the UK. Image courtesy of  L.O.L(UK)">
            <a:extLst>
              <a:ext uri="{FF2B5EF4-FFF2-40B4-BE49-F238E27FC236}">
                <a16:creationId xmlns:a16="http://schemas.microsoft.com/office/drawing/2014/main" id="{6C6AE82A-7C5B-1C49-A1C6-E4624E60B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r="5290" b="28330"/>
          <a:stretch/>
        </p:blipFill>
        <p:spPr bwMode="auto">
          <a:xfrm>
            <a:off x="465390" y="468530"/>
            <a:ext cx="11261219" cy="59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/>
          <p:cNvSpPr/>
          <p:nvPr/>
        </p:nvSpPr>
        <p:spPr>
          <a:xfrm>
            <a:off x="4666427" y="-99384"/>
            <a:ext cx="14362684" cy="7512515"/>
          </a:xfrm>
          <a:prstGeom prst="parallelogram">
            <a:avLst>
              <a:gd name="adj" fmla="val 65362"/>
            </a:avLst>
          </a:prstGeom>
          <a:solidFill>
            <a:srgbClr val="94002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apezoid 9"/>
          <p:cNvSpPr/>
          <p:nvPr/>
        </p:nvSpPr>
        <p:spPr>
          <a:xfrm>
            <a:off x="-2773373" y="4595254"/>
            <a:ext cx="14476027" cy="1400489"/>
          </a:xfrm>
          <a:prstGeom prst="trapezoid">
            <a:avLst>
              <a:gd name="adj" fmla="val 728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Prediction and Recommendations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			for Leagues of Legends Tournament</a:t>
            </a:r>
            <a:endParaRPr lang="en-TH" sz="2800" b="1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99B6D50-A698-524D-9642-44DEAC0EE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86" y="4895400"/>
            <a:ext cx="1388292" cy="80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13E8A-2379-5543-86AA-FDA9103B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584" y="2023230"/>
            <a:ext cx="6670317" cy="21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9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of the largest tournaments was held in the UK. Image courtesy of  L.O.L(UK)">
            <a:extLst>
              <a:ext uri="{FF2B5EF4-FFF2-40B4-BE49-F238E27FC236}">
                <a16:creationId xmlns:a16="http://schemas.microsoft.com/office/drawing/2014/main" id="{6C6AE82A-7C5B-1C49-A1C6-E4624E60B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r="5290" b="28330"/>
          <a:stretch/>
        </p:blipFill>
        <p:spPr bwMode="auto">
          <a:xfrm>
            <a:off x="465390" y="468530"/>
            <a:ext cx="11261219" cy="59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/>
          <p:cNvSpPr/>
          <p:nvPr/>
        </p:nvSpPr>
        <p:spPr>
          <a:xfrm>
            <a:off x="4666427" y="-99384"/>
            <a:ext cx="14362684" cy="7512515"/>
          </a:xfrm>
          <a:prstGeom prst="parallelogram">
            <a:avLst>
              <a:gd name="adj" fmla="val 65362"/>
            </a:avLst>
          </a:prstGeom>
          <a:solidFill>
            <a:srgbClr val="94002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apezoid 9"/>
          <p:cNvSpPr/>
          <p:nvPr/>
        </p:nvSpPr>
        <p:spPr>
          <a:xfrm>
            <a:off x="-2773373" y="4595254"/>
            <a:ext cx="14476027" cy="1400489"/>
          </a:xfrm>
          <a:prstGeom prst="trapezoid">
            <a:avLst>
              <a:gd name="adj" fmla="val 728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8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Thank You!</a:t>
            </a:r>
            <a:endParaRPr lang="en-TH" sz="2800" b="1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99B6D50-A698-524D-9642-44DEAC0EE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86" y="4895400"/>
            <a:ext cx="1388292" cy="80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13E8A-2379-5543-86AA-FDA9103B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584" y="2023230"/>
            <a:ext cx="6670317" cy="21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Results – Win/loss Prediction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621D7E3-0C46-5B49-B2D8-5695BAB472E9}"/>
              </a:ext>
            </a:extLst>
          </p:cNvPr>
          <p:cNvGraphicFramePr>
            <a:graphicFrameLocks noGrp="1"/>
          </p:cNvGraphicFramePr>
          <p:nvPr/>
        </p:nvGraphicFramePr>
        <p:xfrm>
          <a:off x="545904" y="2014538"/>
          <a:ext cx="11160732" cy="451485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357595191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856996625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049793595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3227448945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362465678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3665444949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176699204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1019978833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1641763197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1290033767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291372135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702274265"/>
                    </a:ext>
                  </a:extLst>
                </a:gridCol>
                <a:gridCol w="853861">
                  <a:extLst>
                    <a:ext uri="{9D8B030D-6E8A-4147-A177-3AD203B41FA5}">
                      <a16:colId xmlns:a16="http://schemas.microsoft.com/office/drawing/2014/main" val="2635640298"/>
                    </a:ext>
                  </a:extLst>
                </a:gridCol>
              </a:tblGrid>
              <a:tr h="885265">
                <a:tc>
                  <a:txBody>
                    <a:bodyPr/>
                    <a:lstStyle/>
                    <a:p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TH" dirty="0"/>
                        <a:t>3 Years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algn="ctr"/>
                      <a:r>
                        <a:rPr lang="en-TH"/>
                        <a:t>(</a:t>
                      </a:r>
                      <a:r>
                        <a:rPr lang="en-TH" dirty="0"/>
                        <a:t>3 Yr imputed)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dirty="0"/>
                        <a:t>1 Year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/>
                        <a:t>(</a:t>
                      </a:r>
                      <a:r>
                        <a:rPr lang="en-TH" dirty="0"/>
                        <a:t>3 Yr imputed)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dirty="0"/>
                        <a:t>1 Year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/>
                        <a:t>(</a:t>
                      </a:r>
                      <a:r>
                        <a:rPr lang="en-TH" dirty="0"/>
                        <a:t>1 Yr imputed)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TH" dirty="0"/>
                        <a:t>3 Years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algn="ctr"/>
                      <a:r>
                        <a:rPr lang="en-TH"/>
                        <a:t>(</a:t>
                      </a:r>
                      <a:r>
                        <a:rPr lang="en-TH" dirty="0"/>
                        <a:t>3 Yr imputed)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dirty="0"/>
                        <a:t>1 Year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/>
                        <a:t>(</a:t>
                      </a:r>
                      <a:r>
                        <a:rPr lang="en-TH" dirty="0"/>
                        <a:t>3 Yr imputed)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dirty="0"/>
                        <a:t>1 Year </a:t>
                      </a:r>
                      <a:r>
                        <a:rPr lang="en-TH"/>
                        <a:t>Data 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/>
                        <a:t>(1 </a:t>
                      </a:r>
                      <a:r>
                        <a:rPr lang="en-TH" dirty="0"/>
                        <a:t>Yr imputed)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T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415580"/>
                  </a:ext>
                </a:extLst>
              </a:tr>
              <a:tr h="885265"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AUC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Acc.</a:t>
                      </a:r>
                      <a:endParaRPr lang="en-TH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491946"/>
                  </a:ext>
                </a:extLst>
              </a:tr>
              <a:tr h="885265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Logistic/ SVM</a:t>
                      </a:r>
                      <a:endParaRPr lang="en-TH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TH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55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0.573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0.603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0.588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rgbClr val="002060"/>
                          </a:solidFill>
                        </a:rPr>
                        <a:t>0.602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rgbClr val="002060"/>
                          </a:solidFill>
                        </a:rPr>
                        <a:t>0.572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4845718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algn="r"/>
                      <a:r>
                        <a:rPr lang="en-TH" b="1" dirty="0"/>
                        <a:t>CART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55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0.535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0147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algn="r"/>
                      <a:r>
                        <a:rPr lang="en-TH" b="1" dirty="0"/>
                        <a:t>RF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 dirty="0">
                          <a:solidFill>
                            <a:schemeClr val="tx1"/>
                          </a:solidFill>
                        </a:rPr>
                        <a:t>0.584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0.592</a:t>
                      </a:r>
                    </a:p>
                  </a:txBody>
                  <a:tcPr anchor="ctr">
                    <a:solidFill>
                      <a:srgbClr val="EA55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815771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algn="r"/>
                      <a:r>
                        <a:rPr lang="en-TH" b="1" dirty="0"/>
                        <a:t>OCT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0.505</a:t>
                      </a:r>
                    </a:p>
                  </a:txBody>
                  <a:tcPr anchor="ctr">
                    <a:solidFill>
                      <a:srgbClr val="EA55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0.505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0.573</a:t>
                      </a:r>
                      <a:endParaRPr lang="en-T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  <a:endParaRPr lang="en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0.562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dirty="0"/>
                        <a:t>0.548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F0DA8B-3BB0-AA41-958A-D8ACF0519AAA}"/>
              </a:ext>
            </a:extLst>
          </p:cNvPr>
          <p:cNvSpPr txBox="1"/>
          <p:nvPr/>
        </p:nvSpPr>
        <p:spPr>
          <a:xfrm>
            <a:off x="2999842" y="1082222"/>
            <a:ext cx="199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Full Data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(500 Features):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51D8E-4648-EB4A-ADB7-607272697E88}"/>
              </a:ext>
            </a:extLst>
          </p:cNvPr>
          <p:cNvSpPr txBox="1"/>
          <p:nvPr/>
        </p:nvSpPr>
        <p:spPr>
          <a:xfrm>
            <a:off x="8077433" y="1082223"/>
            <a:ext cx="2222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Sparse Data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(10-16 Features):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02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7B910-EBA8-2743-ADC2-F9BE1ABF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4"/>
          <a:stretch/>
        </p:blipFill>
        <p:spPr>
          <a:xfrm>
            <a:off x="2279196" y="1304423"/>
            <a:ext cx="7633607" cy="5369509"/>
          </a:xfrm>
          <a:prstGeom prst="rect">
            <a:avLst/>
          </a:prstGeom>
        </p:spPr>
      </p:pic>
      <p:grpSp>
        <p:nvGrpSpPr>
          <p:cNvPr id="7" name="组 1">
            <a:extLst>
              <a:ext uri="{FF2B5EF4-FFF2-40B4-BE49-F238E27FC236}">
                <a16:creationId xmlns:a16="http://schemas.microsoft.com/office/drawing/2014/main" id="{0AB77EB0-6D7F-E944-B720-75428E6B65EB}"/>
              </a:ext>
            </a:extLst>
          </p:cNvPr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8" name="矩形 2">
              <a:extLst>
                <a:ext uri="{FF2B5EF4-FFF2-40B4-BE49-F238E27FC236}">
                  <a16:creationId xmlns:a16="http://schemas.microsoft.com/office/drawing/2014/main" id="{29CC5325-E3D8-A24A-B589-D55C32A314A1}"/>
                </a:ext>
              </a:extLst>
            </p:cNvPr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68F606D9-D4D2-D146-9DF8-003A44102C91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Feature Importance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48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Conclusions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857DCB1-C8E3-7145-98DC-158521A9A534}"/>
              </a:ext>
            </a:extLst>
          </p:cNvPr>
          <p:cNvSpPr/>
          <p:nvPr/>
        </p:nvSpPr>
        <p:spPr>
          <a:xfrm>
            <a:off x="654214" y="1453547"/>
            <a:ext cx="10389838" cy="4194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Optimal feature selection applies effective robustness and sparsity to large datasets to improve modelling 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7% AUC increase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Interpretable prediction models provide Esports managers team training strategies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Focus on support &amp; bottom lane player performance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Optimal prescription trees lead to optimized champion selection decisions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Improve player KDA by 70%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Conclusions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B044D9E-B720-134C-9E9E-E7036E8C884A}"/>
              </a:ext>
            </a:extLst>
          </p:cNvPr>
          <p:cNvSpPr/>
          <p:nvPr/>
        </p:nvSpPr>
        <p:spPr>
          <a:xfrm>
            <a:off x="1568778" y="1459256"/>
            <a:ext cx="9054444" cy="1127999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Applied</a:t>
            </a: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sparsity and robustness </a:t>
            </a: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through </a:t>
            </a: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optimal feature selection</a:t>
            </a:r>
          </a:p>
          <a:p>
            <a:pPr algn="ctr"/>
            <a:endParaRPr lang="en-US" b="1" dirty="0">
              <a:solidFill>
                <a:schemeClr val="tx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7% increase in AUC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29F7F-8437-6448-8BD6-37F6FF607DFB}"/>
              </a:ext>
            </a:extLst>
          </p:cNvPr>
          <p:cNvSpPr/>
          <p:nvPr/>
        </p:nvSpPr>
        <p:spPr>
          <a:xfrm>
            <a:off x="1568778" y="2865000"/>
            <a:ext cx="9054444" cy="1127999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Utilized</a:t>
            </a: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interpretable models </a:t>
            </a: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 inform </a:t>
            </a: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 training strategies </a:t>
            </a:r>
          </a:p>
          <a:p>
            <a:pPr algn="ctr"/>
            <a:endParaRPr lang="en-US" b="1" dirty="0">
              <a:solidFill>
                <a:schemeClr val="tx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Focus more on 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support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&amp; 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bottom lane players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20F3E-F7CE-E841-8394-09E352B070D5}"/>
              </a:ext>
            </a:extLst>
          </p:cNvPr>
          <p:cNvSpPr/>
          <p:nvPr/>
        </p:nvSpPr>
        <p:spPr>
          <a:xfrm>
            <a:off x="1568778" y="4367213"/>
            <a:ext cx="9054444" cy="1127999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Optimized champion selection </a:t>
            </a: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through </a:t>
            </a: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optimal prescriptive trees</a:t>
            </a:r>
          </a:p>
          <a:p>
            <a:pPr algn="ctr"/>
            <a:endParaRPr lang="en-US" b="1" dirty="0">
              <a:solidFill>
                <a:schemeClr val="tx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70% Improvement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 player KDA</a:t>
            </a:r>
          </a:p>
        </p:txBody>
      </p:sp>
    </p:spTree>
    <p:extLst>
      <p:ext uri="{BB962C8B-B14F-4D97-AF65-F5344CB8AC3E}">
        <p14:creationId xmlns:p14="http://schemas.microsoft.com/office/powerpoint/2010/main" val="160675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League of Legends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75571-2FF1-B045-B351-4374D1825E13}"/>
              </a:ext>
            </a:extLst>
          </p:cNvPr>
          <p:cNvSpPr/>
          <p:nvPr/>
        </p:nvSpPr>
        <p:spPr>
          <a:xfrm>
            <a:off x="13227619" y="2522378"/>
            <a:ext cx="4206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~4,300 matches</a:t>
            </a:r>
            <a:endParaRPr lang="en-TH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0581931-6BF0-8246-8253-7F0F0C4B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389" y="2372199"/>
            <a:ext cx="708903" cy="708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E58A8A-9AC3-D44E-9644-73745F268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840" y="3970605"/>
            <a:ext cx="6670317" cy="2175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A8DC0-1FE0-5A4B-AAD6-DA49E1B3183B}"/>
              </a:ext>
            </a:extLst>
          </p:cNvPr>
          <p:cNvSpPr/>
          <p:nvPr/>
        </p:nvSpPr>
        <p:spPr>
          <a:xfrm>
            <a:off x="6003011" y="2223736"/>
            <a:ext cx="4629794" cy="2457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2 sides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5 positions each side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150 champion options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Objective: destroy enemy’s base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4A8A0B-8FEE-FC4A-B589-F99FD9B6DCAB}"/>
              </a:ext>
            </a:extLst>
          </p:cNvPr>
          <p:cNvGrpSpPr/>
          <p:nvPr/>
        </p:nvGrpSpPr>
        <p:grpSpPr>
          <a:xfrm>
            <a:off x="2164608" y="2137389"/>
            <a:ext cx="3234408" cy="2793150"/>
            <a:chOff x="1395528" y="2032425"/>
            <a:chExt cx="3234408" cy="27931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4B563-AEE2-654F-851D-291D06B55FD4}"/>
                </a:ext>
              </a:extLst>
            </p:cNvPr>
            <p:cNvSpPr/>
            <p:nvPr/>
          </p:nvSpPr>
          <p:spPr>
            <a:xfrm>
              <a:off x="1395528" y="2032425"/>
              <a:ext cx="3234408" cy="2793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18E293-1046-1240-BBC6-9F1E36E827D3}"/>
                </a:ext>
              </a:extLst>
            </p:cNvPr>
            <p:cNvCxnSpPr/>
            <p:nvPr/>
          </p:nvCxnSpPr>
          <p:spPr>
            <a:xfrm>
              <a:off x="1395528" y="2032425"/>
              <a:ext cx="3234408" cy="279315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E741B9-D021-F145-AEA2-433549F9344C}"/>
                </a:ext>
              </a:extLst>
            </p:cNvPr>
            <p:cNvSpPr/>
            <p:nvPr/>
          </p:nvSpPr>
          <p:spPr>
            <a:xfrm>
              <a:off x="1466643" y="2422205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744E59-3BB6-1146-81F8-80801B7A12E2}"/>
                </a:ext>
              </a:extLst>
            </p:cNvPr>
            <p:cNvSpPr/>
            <p:nvPr/>
          </p:nvSpPr>
          <p:spPr>
            <a:xfrm>
              <a:off x="3849625" y="4436761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D8EFE3-123E-B340-A2BE-A96A7A881E22}"/>
                </a:ext>
              </a:extLst>
            </p:cNvPr>
            <p:cNvSpPr/>
            <p:nvPr/>
          </p:nvSpPr>
          <p:spPr>
            <a:xfrm>
              <a:off x="2851908" y="4420724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b="1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D377D89-7BD9-1E4D-9D07-D1295A263902}"/>
                </a:ext>
              </a:extLst>
            </p:cNvPr>
            <p:cNvSpPr/>
            <p:nvPr/>
          </p:nvSpPr>
          <p:spPr>
            <a:xfrm>
              <a:off x="2714156" y="3445767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b="1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6BEB7A-4D90-C145-B2D0-373AB5A80B08}"/>
                </a:ext>
              </a:extLst>
            </p:cNvPr>
            <p:cNvSpPr/>
            <p:nvPr/>
          </p:nvSpPr>
          <p:spPr>
            <a:xfrm>
              <a:off x="1833170" y="3429000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EF4ACB-9319-1D49-82F9-E242EDF1D857}"/>
                </a:ext>
              </a:extLst>
            </p:cNvPr>
            <p:cNvSpPr/>
            <p:nvPr/>
          </p:nvSpPr>
          <p:spPr>
            <a:xfrm>
              <a:off x="4262883" y="4159561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45A424-C076-D94D-A855-F6931B278CC8}"/>
                </a:ext>
              </a:extLst>
            </p:cNvPr>
            <p:cNvSpPr/>
            <p:nvPr/>
          </p:nvSpPr>
          <p:spPr>
            <a:xfrm>
              <a:off x="4262883" y="3258280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4C30-5E75-274B-B2F0-72892AC7F67B}"/>
                </a:ext>
              </a:extLst>
            </p:cNvPr>
            <p:cNvSpPr/>
            <p:nvPr/>
          </p:nvSpPr>
          <p:spPr>
            <a:xfrm>
              <a:off x="3010598" y="3119680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D6DF6B1-8C1E-4447-BCE7-8E043D937C7B}"/>
                </a:ext>
              </a:extLst>
            </p:cNvPr>
            <p:cNvSpPr/>
            <p:nvPr/>
          </p:nvSpPr>
          <p:spPr>
            <a:xfrm>
              <a:off x="1868465" y="2113883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73523AC-07C1-A64B-AE77-B3757AB4169E}"/>
                </a:ext>
              </a:extLst>
            </p:cNvPr>
            <p:cNvSpPr/>
            <p:nvPr/>
          </p:nvSpPr>
          <p:spPr>
            <a:xfrm>
              <a:off x="2977134" y="2408478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25F3DA-83F9-2744-A4F4-EF9AE31DA7C6}"/>
                </a:ext>
              </a:extLst>
            </p:cNvPr>
            <p:cNvSpPr/>
            <p:nvPr/>
          </p:nvSpPr>
          <p:spPr>
            <a:xfrm>
              <a:off x="3987377" y="2046280"/>
              <a:ext cx="629552" cy="5587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444D363-112C-FE4F-8331-77E5F23F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315" y="2113883"/>
              <a:ext cx="442768" cy="44276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ACAADF-4005-314C-9DE1-6B0BD6F38C30}"/>
                </a:ext>
              </a:extLst>
            </p:cNvPr>
            <p:cNvSpPr/>
            <p:nvPr/>
          </p:nvSpPr>
          <p:spPr>
            <a:xfrm>
              <a:off x="1401662" y="4266851"/>
              <a:ext cx="629552" cy="5587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33" name="Picture 3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70B296F-5742-B143-AA73-0C6C25264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20764" y="4337092"/>
              <a:ext cx="442768" cy="442768"/>
            </a:xfrm>
            <a:prstGeom prst="rect">
              <a:avLst/>
            </a:prstGeom>
          </p:spPr>
        </p:pic>
      </p:grpSp>
      <p:pic>
        <p:nvPicPr>
          <p:cNvPr id="38" name="Picture 37" descr="A picture containing indoor, table, holding, cake&#10;&#10;Description automatically generated">
            <a:extLst>
              <a:ext uri="{FF2B5EF4-FFF2-40B4-BE49-F238E27FC236}">
                <a16:creationId xmlns:a16="http://schemas.microsoft.com/office/drawing/2014/main" id="{0B5721E1-FAC7-3F44-BE36-C2F2BE22F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287" y="2881158"/>
            <a:ext cx="3199897" cy="1800110"/>
          </a:xfrm>
          <a:prstGeom prst="rect">
            <a:avLst/>
          </a:prstGeom>
        </p:spPr>
      </p:pic>
      <p:pic>
        <p:nvPicPr>
          <p:cNvPr id="44" name="Picture 43" descr="A picture containing indoor, bird, doughnut, large&#10;&#10;Description automatically generated">
            <a:extLst>
              <a:ext uri="{FF2B5EF4-FFF2-40B4-BE49-F238E27FC236}">
                <a16:creationId xmlns:a16="http://schemas.microsoft.com/office/drawing/2014/main" id="{D0FCA96B-349D-9E41-B1AC-B7B851C07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9057" y="3979472"/>
            <a:ext cx="3100438" cy="27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C618B6-D976-664D-ACE0-4501FCA906DA}"/>
              </a:ext>
            </a:extLst>
          </p:cNvPr>
          <p:cNvSpPr/>
          <p:nvPr/>
        </p:nvSpPr>
        <p:spPr>
          <a:xfrm>
            <a:off x="-216478" y="4538467"/>
            <a:ext cx="12846627" cy="3908391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Motivation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5C0DB6F-BDEE-FF43-B1ED-7996B11FBE3C}"/>
              </a:ext>
            </a:extLst>
          </p:cNvPr>
          <p:cNvSpPr/>
          <p:nvPr/>
        </p:nvSpPr>
        <p:spPr>
          <a:xfrm>
            <a:off x="762526" y="1167249"/>
            <a:ext cx="10275857" cy="99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League of Legends is widely considered </a:t>
            </a:r>
            <a:r>
              <a:rPr lang="en-US" sz="1600" b="1" dirty="0">
                <a:latin typeface="Century Gothic" panose="020B0502020202020204" pitchFamily="34" charset="0"/>
              </a:rPr>
              <a:t>one of the most popular eSports games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More than </a:t>
            </a:r>
            <a:r>
              <a:rPr lang="en-US" sz="1600" b="1" dirty="0">
                <a:latin typeface="Century Gothic" panose="020B0502020202020204" pitchFamily="34" charset="0"/>
              </a:rPr>
              <a:t>4,000 tournament matches </a:t>
            </a:r>
            <a:r>
              <a:rPr lang="en-US" sz="1600" dirty="0">
                <a:latin typeface="Century Gothic" panose="020B0502020202020204" pitchFamily="34" charset="0"/>
              </a:rPr>
              <a:t>each year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75AD18A-C2EE-AC43-B4B3-62370583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07" y="-848672"/>
            <a:ext cx="708902" cy="7089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D414AE-613F-4341-8FB7-089F9EF41CCB}"/>
              </a:ext>
            </a:extLst>
          </p:cNvPr>
          <p:cNvSpPr/>
          <p:nvPr/>
        </p:nvSpPr>
        <p:spPr>
          <a:xfrm>
            <a:off x="9644291" y="-678887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$9.0M Prize pool</a:t>
            </a:r>
            <a:endParaRPr lang="en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75571-2FF1-B045-B351-4374D1825E13}"/>
              </a:ext>
            </a:extLst>
          </p:cNvPr>
          <p:cNvSpPr/>
          <p:nvPr/>
        </p:nvSpPr>
        <p:spPr>
          <a:xfrm>
            <a:off x="13227619" y="2522378"/>
            <a:ext cx="4206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~4,300 matches</a:t>
            </a:r>
            <a:endParaRPr lang="en-TH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0581931-6BF0-8246-8253-7F0F0C4B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389" y="2372199"/>
            <a:ext cx="708903" cy="708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E58A8A-9AC3-D44E-9644-73745F268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840" y="3970605"/>
            <a:ext cx="6670317" cy="21751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4219C0F-F4BD-AB46-89DC-7C8C9253E54A}"/>
              </a:ext>
            </a:extLst>
          </p:cNvPr>
          <p:cNvSpPr/>
          <p:nvPr/>
        </p:nvSpPr>
        <p:spPr>
          <a:xfrm>
            <a:off x="764861" y="4625089"/>
            <a:ext cx="9868643" cy="198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In this project, we want to create models that help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Understand </a:t>
            </a:r>
            <a:r>
              <a:rPr lang="en-US" sz="1600" b="1" dirty="0">
                <a:latin typeface="Century Gothic" panose="020B0502020202020204" pitchFamily="34" charset="0"/>
              </a:rPr>
              <a:t>factors behind winning games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Plan champion selections </a:t>
            </a:r>
            <a:r>
              <a:rPr lang="en-US" sz="1600" dirty="0">
                <a:latin typeface="Century Gothic" panose="020B0502020202020204" pitchFamily="34" charset="0"/>
              </a:rPr>
              <a:t>for pro-players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Apply optimization-based ML techniques </a:t>
            </a:r>
            <a:r>
              <a:rPr lang="en-US" sz="1600" dirty="0">
                <a:latin typeface="Century Gothic" panose="020B0502020202020204" pitchFamily="34" charset="0"/>
              </a:rPr>
              <a:t>on a difficult problem to </a:t>
            </a:r>
            <a:r>
              <a:rPr lang="en-US" sz="1600" b="1" dirty="0">
                <a:latin typeface="Century Gothic" panose="020B0502020202020204" pitchFamily="34" charset="0"/>
              </a:rPr>
              <a:t>test methods empirically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3DCEBCB-D1C1-584E-9DF6-6AB0742FB9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989770"/>
              </p:ext>
            </p:extLst>
          </p:nvPr>
        </p:nvGraphicFramePr>
        <p:xfrm>
          <a:off x="3580721" y="2419113"/>
          <a:ext cx="5030558" cy="1993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2DB989-0C04-0349-8894-9DFC4636A075}"/>
              </a:ext>
            </a:extLst>
          </p:cNvPr>
          <p:cNvSpPr/>
          <p:nvPr/>
        </p:nvSpPr>
        <p:spPr>
          <a:xfrm>
            <a:off x="3149992" y="2445197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$M</a:t>
            </a:r>
            <a:endParaRPr lang="en-TH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A9D2EE-8075-F444-A521-8D6BE202F28B}"/>
              </a:ext>
            </a:extLst>
          </p:cNvPr>
          <p:cNvSpPr/>
          <p:nvPr/>
        </p:nvSpPr>
        <p:spPr>
          <a:xfrm>
            <a:off x="5540798" y="2206525"/>
            <a:ext cx="1127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Prize Pool</a:t>
            </a:r>
            <a:endParaRPr lang="en-TH" sz="1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842EA-8C63-094D-A8AA-8DC1F8805F0B}"/>
              </a:ext>
            </a:extLst>
          </p:cNvPr>
          <p:cNvSpPr/>
          <p:nvPr/>
        </p:nvSpPr>
        <p:spPr>
          <a:xfrm>
            <a:off x="4061238" y="2671045"/>
            <a:ext cx="292580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6D6C"/>
                </a:solidFill>
                <a:latin typeface="Century Gothic" panose="020B0502020202020204" pitchFamily="34" charset="0"/>
              </a:rPr>
              <a:t>200% increase in 4 years</a:t>
            </a:r>
            <a:endParaRPr lang="en-TH" b="1" dirty="0">
              <a:solidFill>
                <a:srgbClr val="066D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409412-8E73-5249-B30A-8E6B9CBA15DB}"/>
              </a:ext>
            </a:extLst>
          </p:cNvPr>
          <p:cNvSpPr/>
          <p:nvPr/>
        </p:nvSpPr>
        <p:spPr>
          <a:xfrm>
            <a:off x="-487230" y="4172899"/>
            <a:ext cx="13036632" cy="3126911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Data / Features Engineering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172D227-FE9B-0848-827A-24C38D1D874E}"/>
              </a:ext>
            </a:extLst>
          </p:cNvPr>
          <p:cNvSpPr txBox="1"/>
          <p:nvPr/>
        </p:nvSpPr>
        <p:spPr>
          <a:xfrm>
            <a:off x="2508199" y="6991598"/>
            <a:ext cx="10655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professional ranked matches 2017-2020.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Matches contained information on 5 players for each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Match metadata (date, time, league, game update number,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transformation performed for preferred modelling format: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match is a single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A vs Team B, features for both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Dependent variable: result for Team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(win/loss)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statistics of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In-game performance for each player in the past 6 months, year: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KDA ratio, Average gold, Player win rate,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statistics of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In-game 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each champion in the past 6 months, year: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Champion win rate,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Playrate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Champion Selection features for each player: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lane choice, enemy top lane choice,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4DBAB-FD92-3846-9E99-F9B42CE05A44}"/>
              </a:ext>
            </a:extLst>
          </p:cNvPr>
          <p:cNvSpPr/>
          <p:nvPr/>
        </p:nvSpPr>
        <p:spPr>
          <a:xfrm>
            <a:off x="654214" y="1453547"/>
            <a:ext cx="8912342" cy="2532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Pro-player matches from 2017-2020</a:t>
            </a:r>
          </a:p>
          <a:p>
            <a:pPr>
              <a:lnSpc>
                <a:spcPct val="150000"/>
              </a:lnSpc>
            </a:pPr>
            <a:r>
              <a:rPr lang="en-US" b="1" u="sng" dirty="0">
                <a:latin typeface="Century Gothic" panose="020B0502020202020204" pitchFamily="34" charset="0"/>
                <a:cs typeface="Arial" panose="020B0604020202020204" pitchFamily="34" charset="0"/>
              </a:rPr>
              <a:t>500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Match metadata (league, patch, year,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Player past statistics (avg </a:t>
            </a:r>
            <a:r>
              <a:rPr lang="en-US" dirty="0" err="1">
                <a:latin typeface="Century Gothic" panose="020B0502020202020204" pitchFamily="34" charset="0"/>
                <a:cs typeface="Arial" panose="020B0604020202020204" pitchFamily="34" charset="0"/>
              </a:rPr>
              <a:t>winrate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, avg KDA,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Champion past statistics (avg </a:t>
            </a:r>
            <a:r>
              <a:rPr lang="en-US" dirty="0" err="1">
                <a:latin typeface="Century Gothic" panose="020B0502020202020204" pitchFamily="34" charset="0"/>
                <a:cs typeface="Arial" panose="020B0604020202020204" pitchFamily="34" charset="0"/>
              </a:rPr>
              <a:t>winrate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, avg selected-rate,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Dependent variable : win / loss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70B1C0-C0FC-994B-8BC9-F6F67FF1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402" y="1997797"/>
            <a:ext cx="6670317" cy="2175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A3C394-805E-1142-BC61-F509E14FF7D1}"/>
              </a:ext>
            </a:extLst>
          </p:cNvPr>
          <p:cNvSpPr/>
          <p:nvPr/>
        </p:nvSpPr>
        <p:spPr>
          <a:xfrm>
            <a:off x="762526" y="5463539"/>
            <a:ext cx="5093442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Train: Y2018-2019 / Test: Y2020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Goal: predict for the future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28466-E0E6-5443-85B4-67E802CDBC3A}"/>
              </a:ext>
            </a:extLst>
          </p:cNvPr>
          <p:cNvSpPr/>
          <p:nvPr/>
        </p:nvSpPr>
        <p:spPr>
          <a:xfrm>
            <a:off x="6183086" y="5424226"/>
            <a:ext cx="6096000" cy="8706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Train: 1st half / Test: 2nd half of the year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Goal: predict for the end of the season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3C0CAC-01A6-3B43-8DA8-E50D328A2B55}"/>
              </a:ext>
            </a:extLst>
          </p:cNvPr>
          <p:cNvCxnSpPr>
            <a:cxnSpLocks/>
          </p:cNvCxnSpPr>
          <p:nvPr/>
        </p:nvCxnSpPr>
        <p:spPr>
          <a:xfrm>
            <a:off x="5855968" y="5354867"/>
            <a:ext cx="0" cy="136832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02AAA-3AFB-C34A-B5CC-7ADD444F22E3}"/>
              </a:ext>
            </a:extLst>
          </p:cNvPr>
          <p:cNvSpPr/>
          <p:nvPr/>
        </p:nvSpPr>
        <p:spPr>
          <a:xfrm>
            <a:off x="2847929" y="4632874"/>
            <a:ext cx="66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atin typeface="Century Gothic" panose="020B0502020202020204" pitchFamily="34" charset="0"/>
                <a:cs typeface="Arial" panose="020B0604020202020204" pitchFamily="34" charset="0"/>
              </a:rPr>
              <a:t>Due to game updates, we hypothesized two data splits</a:t>
            </a:r>
          </a:p>
        </p:txBody>
      </p:sp>
    </p:spTree>
    <p:extLst>
      <p:ext uri="{BB962C8B-B14F-4D97-AF65-F5344CB8AC3E}">
        <p14:creationId xmlns:p14="http://schemas.microsoft.com/office/powerpoint/2010/main" val="41809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Optimal Imputation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CFDF7D-C8B9-8F4A-9291-6086154F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79" y="2305225"/>
            <a:ext cx="6381447" cy="4372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CF4B7C-C2EF-C045-996F-2CC74BE9355D}"/>
              </a:ext>
            </a:extLst>
          </p:cNvPr>
          <p:cNvSpPr/>
          <p:nvPr/>
        </p:nvSpPr>
        <p:spPr>
          <a:xfrm>
            <a:off x="8759301" y="2533138"/>
            <a:ext cx="237507" cy="237507"/>
          </a:xfrm>
          <a:prstGeom prst="rect">
            <a:avLst/>
          </a:prstGeom>
          <a:solidFill>
            <a:srgbClr val="3F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AB5B0-36A1-874B-A648-DCEC53BBBA50}"/>
              </a:ext>
            </a:extLst>
          </p:cNvPr>
          <p:cNvSpPr/>
          <p:nvPr/>
        </p:nvSpPr>
        <p:spPr>
          <a:xfrm>
            <a:off x="8759301" y="2902812"/>
            <a:ext cx="237507" cy="237507"/>
          </a:xfrm>
          <a:prstGeom prst="rect">
            <a:avLst/>
          </a:prstGeom>
          <a:solidFill>
            <a:srgbClr val="6AF6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7E91B-B067-E44C-A93A-878F707F3C70}"/>
              </a:ext>
            </a:extLst>
          </p:cNvPr>
          <p:cNvSpPr txBox="1"/>
          <p:nvPr/>
        </p:nvSpPr>
        <p:spPr>
          <a:xfrm>
            <a:off x="8996808" y="2863320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b="1" dirty="0">
                <a:latin typeface="Century Gothic" panose="020B0502020202020204" pitchFamily="34" charset="0"/>
              </a:rPr>
              <a:t>Imputed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FBB4B-86D6-AA48-80E3-CF6A806E41E5}"/>
              </a:ext>
            </a:extLst>
          </p:cNvPr>
          <p:cNvSpPr txBox="1"/>
          <p:nvPr/>
        </p:nvSpPr>
        <p:spPr>
          <a:xfrm>
            <a:off x="8996808" y="2519736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b="1" dirty="0">
                <a:latin typeface="Century Gothic" panose="020B0502020202020204" pitchFamily="34" charset="0"/>
              </a:rPr>
              <a:t>Original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099A5-7942-E547-9C2E-FCE57B2C90CC}"/>
              </a:ext>
            </a:extLst>
          </p:cNvPr>
          <p:cNvSpPr txBox="1"/>
          <p:nvPr/>
        </p:nvSpPr>
        <p:spPr>
          <a:xfrm>
            <a:off x="762526" y="1374698"/>
            <a:ext cx="6550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600" dirty="0">
                <a:latin typeface="Century Gothic" panose="020B0502020202020204" pitchFamily="34" charset="0"/>
              </a:rPr>
              <a:t>25% missing values with some columns at ~40% missing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CC98-027C-6A42-89F7-CE13DD6E60D4}"/>
              </a:ext>
            </a:extLst>
          </p:cNvPr>
          <p:cNvSpPr txBox="1"/>
          <p:nvPr/>
        </p:nvSpPr>
        <p:spPr>
          <a:xfrm>
            <a:off x="762526" y="1798398"/>
            <a:ext cx="4047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600" dirty="0">
                <a:latin typeface="Century Gothic" panose="020B0502020202020204" pitchFamily="34" charset="0"/>
              </a:rPr>
              <a:t>Optimal KNN Imputation was applied</a:t>
            </a:r>
          </a:p>
        </p:txBody>
      </p:sp>
    </p:spTree>
    <p:extLst>
      <p:ext uri="{BB962C8B-B14F-4D97-AF65-F5344CB8AC3E}">
        <p14:creationId xmlns:p14="http://schemas.microsoft.com/office/powerpoint/2010/main" val="2996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Results – AUC Analysis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9D4B16-AFB9-174F-B967-4ABB188A2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18"/>
          <a:stretch/>
        </p:blipFill>
        <p:spPr>
          <a:xfrm>
            <a:off x="6096000" y="1988909"/>
            <a:ext cx="4125786" cy="4707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692F6-DC82-084B-9536-0FF989B9E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33"/>
          <a:stretch/>
        </p:blipFill>
        <p:spPr>
          <a:xfrm>
            <a:off x="1391918" y="2010162"/>
            <a:ext cx="4106357" cy="4686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820941-51BD-CA4F-A9BC-253FD2500AA1}"/>
              </a:ext>
            </a:extLst>
          </p:cNvPr>
          <p:cNvSpPr txBox="1"/>
          <p:nvPr/>
        </p:nvSpPr>
        <p:spPr>
          <a:xfrm>
            <a:off x="2798932" y="1627505"/>
            <a:ext cx="18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CART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8CC49-A04C-8642-AF82-4CB365FFC65B}"/>
              </a:ext>
            </a:extLst>
          </p:cNvPr>
          <p:cNvSpPr txBox="1"/>
          <p:nvPr/>
        </p:nvSpPr>
        <p:spPr>
          <a:xfrm>
            <a:off x="7567670" y="1617041"/>
            <a:ext cx="18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OCT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8D60C-AAA1-AD46-8B58-C1726B4AD620}"/>
              </a:ext>
            </a:extLst>
          </p:cNvPr>
          <p:cNvSpPr txBox="1"/>
          <p:nvPr/>
        </p:nvSpPr>
        <p:spPr>
          <a:xfrm>
            <a:off x="8171461" y="383548"/>
            <a:ext cx="52021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Full Dataset (500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1A5C5-BAEF-5647-9FFE-52E600BBE328}"/>
              </a:ext>
            </a:extLst>
          </p:cNvPr>
          <p:cNvSpPr/>
          <p:nvPr/>
        </p:nvSpPr>
        <p:spPr>
          <a:xfrm>
            <a:off x="7762858" y="400502"/>
            <a:ext cx="360000" cy="360000"/>
          </a:xfrm>
          <a:prstGeom prst="rect">
            <a:avLst/>
          </a:prstGeom>
          <a:solidFill>
            <a:srgbClr val="F9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374AF-D630-D84F-8607-F95360610840}"/>
              </a:ext>
            </a:extLst>
          </p:cNvPr>
          <p:cNvSpPr/>
          <p:nvPr/>
        </p:nvSpPr>
        <p:spPr>
          <a:xfrm>
            <a:off x="7762858" y="918017"/>
            <a:ext cx="360000" cy="360000"/>
          </a:xfrm>
          <a:prstGeom prst="rect">
            <a:avLst/>
          </a:prstGeom>
          <a:solidFill>
            <a:srgbClr val="02C0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4F62D-B0C7-7441-922A-5F3FAA5290FC}"/>
              </a:ext>
            </a:extLst>
          </p:cNvPr>
          <p:cNvSpPr txBox="1"/>
          <p:nvPr/>
        </p:nvSpPr>
        <p:spPr>
          <a:xfrm>
            <a:off x="8171461" y="896279"/>
            <a:ext cx="52021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Sparse Dataset (12 -16 Features)</a:t>
            </a:r>
          </a:p>
        </p:txBody>
      </p:sp>
    </p:spTree>
    <p:extLst>
      <p:ext uri="{BB962C8B-B14F-4D97-AF65-F5344CB8AC3E}">
        <p14:creationId xmlns:p14="http://schemas.microsoft.com/office/powerpoint/2010/main" val="40578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Results - OCT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14A097-4722-A843-B814-7198176E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768" y="706582"/>
            <a:ext cx="13034453" cy="5716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206FBB-D9CC-6645-AC6D-635D00971FAE}"/>
              </a:ext>
            </a:extLst>
          </p:cNvPr>
          <p:cNvSpPr/>
          <p:nvPr/>
        </p:nvSpPr>
        <p:spPr>
          <a:xfrm>
            <a:off x="5673844" y="4056209"/>
            <a:ext cx="6251358" cy="22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latin typeface="Century Gothic" panose="020B0502020202020204" pitchFamily="34" charset="0"/>
                <a:cs typeface="Arial" panose="020B0604020202020204" pitchFamily="34" charset="0"/>
              </a:rPr>
              <a:t>Main Factors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Gold different 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at Top-lane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Performance of the </a:t>
            </a: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Support and Bottom-lane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No. of crucial monsters stole from enemy’s area</a:t>
            </a:r>
          </a:p>
        </p:txBody>
      </p:sp>
    </p:spTree>
    <p:extLst>
      <p:ext uri="{BB962C8B-B14F-4D97-AF65-F5344CB8AC3E}">
        <p14:creationId xmlns:p14="http://schemas.microsoft.com/office/powerpoint/2010/main" val="15490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457A5-5E78-3A42-A5F8-856AFC27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7" y="3559250"/>
            <a:ext cx="7885038" cy="32005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CBCEE54-8F50-3141-886F-59F9B190573A}"/>
              </a:ext>
            </a:extLst>
          </p:cNvPr>
          <p:cNvSpPr/>
          <p:nvPr/>
        </p:nvSpPr>
        <p:spPr>
          <a:xfrm>
            <a:off x="12316472" y="4540503"/>
            <a:ext cx="6424551" cy="259414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F3FCC6-5634-2A44-92AE-72B211DDF600}"/>
              </a:ext>
            </a:extLst>
          </p:cNvPr>
          <p:cNvSpPr/>
          <p:nvPr/>
        </p:nvSpPr>
        <p:spPr>
          <a:xfrm>
            <a:off x="-443502" y="-78409"/>
            <a:ext cx="12846627" cy="3393554"/>
          </a:xfrm>
          <a:prstGeom prst="rect">
            <a:avLst/>
          </a:prstGeom>
          <a:solidFill>
            <a:srgbClr val="FF0000">
              <a:alpha val="17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2" name="组 1"/>
          <p:cNvGrpSpPr/>
          <p:nvPr/>
        </p:nvGrpSpPr>
        <p:grpSpPr>
          <a:xfrm>
            <a:off x="545904" y="434553"/>
            <a:ext cx="10552080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92265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Prescriptive – Strategize Mid-lane’s Champion Selection  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4EDD18-A24B-774A-99FE-EBF743C5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2" y="1508522"/>
            <a:ext cx="1581812" cy="1599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7A573-3FCC-884D-A6BF-06E09DFE1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812" y="1953985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28F56-5AF2-0B43-A14F-F6B120E06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324" y="1953985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BE63C-D7B3-0843-AB8B-44221A770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068" y="1953985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4C5B5-B2BA-4846-9C5E-B23CE700F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7239" y="1953985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B4EEBF-7619-B242-A496-9FB85D5E35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33" t="20311" r="25414"/>
          <a:stretch/>
        </p:blipFill>
        <p:spPr>
          <a:xfrm>
            <a:off x="8321501" y="1739666"/>
            <a:ext cx="2864944" cy="1291462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2EF3C3CB-0D20-674B-ABCA-23DE693350AF}"/>
              </a:ext>
            </a:extLst>
          </p:cNvPr>
          <p:cNvSpPr txBox="1"/>
          <p:nvPr/>
        </p:nvSpPr>
        <p:spPr>
          <a:xfrm>
            <a:off x="3300617" y="1279814"/>
            <a:ext cx="41788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Option 1: Main Champions</a:t>
            </a:r>
            <a:endParaRPr lang="id-ID" altLang="zh-CN" sz="16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96A65157-114F-3345-A44A-ABE64011C0D3}"/>
              </a:ext>
            </a:extLst>
          </p:cNvPr>
          <p:cNvSpPr txBox="1"/>
          <p:nvPr/>
        </p:nvSpPr>
        <p:spPr>
          <a:xfrm>
            <a:off x="7743355" y="1279814"/>
            <a:ext cx="434727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TH"/>
            </a:defPPr>
            <a:lvl1pPr>
              <a:defRPr sz="1600" b="1" spc="30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defRPr>
            </a:lvl1pPr>
          </a:lstStyle>
          <a:p>
            <a:r>
              <a:rPr lang="en-US" altLang="zh-CN" dirty="0"/>
              <a:t>Option 2: Other Champions</a:t>
            </a:r>
            <a:endParaRPr lang="id-ID" altLang="zh-CN" dirty="0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871320C-6072-3546-807A-27450AAD7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5599" y="1371962"/>
            <a:ext cx="642990" cy="6429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447C47-ED60-F443-8F06-9EA677F40FFF}"/>
              </a:ext>
            </a:extLst>
          </p:cNvPr>
          <p:cNvSpPr txBox="1"/>
          <p:nvPr/>
        </p:nvSpPr>
        <p:spPr>
          <a:xfrm>
            <a:off x="7072525" y="7003925"/>
            <a:ext cx="5449233" cy="11688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TH"/>
            </a:defPPr>
            <a:lvl1pPr>
              <a:defRPr sz="1600" b="1" spc="30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TH" sz="1400" u="sng" dirty="0"/>
              <a:t>Decision Factors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H" sz="1400" dirty="0"/>
              <a:t>Our Top-lane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H" sz="1400" dirty="0"/>
              <a:t>Enemy </a:t>
            </a:r>
            <a:r>
              <a:rPr lang="en-TH" sz="1400" dirty="0">
                <a:solidFill>
                  <a:schemeClr val="tx1"/>
                </a:solidFill>
                <a:ea typeface="+mn-ea"/>
                <a:cs typeface="+mn-cs"/>
              </a:rPr>
              <a:t>Jungle</a:t>
            </a:r>
            <a:r>
              <a:rPr lang="en-TH" sz="1400" dirty="0"/>
              <a:t> </a:t>
            </a:r>
            <a:r>
              <a:rPr lang="en-TH" sz="1400" b="0" dirty="0"/>
              <a:t>and </a:t>
            </a:r>
            <a:r>
              <a:rPr lang="en-TH" sz="1400" dirty="0"/>
              <a:t>Mid-lane</a:t>
            </a:r>
            <a:endParaRPr lang="en-TH" sz="1600" b="0" dirty="0"/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8557A2D2-7E5C-514D-A94D-3DB0DB54424B}"/>
              </a:ext>
            </a:extLst>
          </p:cNvPr>
          <p:cNvSpPr txBox="1"/>
          <p:nvPr/>
        </p:nvSpPr>
        <p:spPr>
          <a:xfrm>
            <a:off x="690047" y="3612753"/>
            <a:ext cx="144704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Results</a:t>
            </a:r>
            <a:endParaRPr lang="id-ID" altLang="zh-CN" sz="20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42FDB1-557D-ED48-B24C-80BEDCF48229}"/>
              </a:ext>
            </a:extLst>
          </p:cNvPr>
          <p:cNvSpPr/>
          <p:nvPr/>
        </p:nvSpPr>
        <p:spPr>
          <a:xfrm>
            <a:off x="10481862" y="4780531"/>
            <a:ext cx="964885" cy="964885"/>
          </a:xfrm>
          <a:prstGeom prst="ellipse">
            <a:avLst/>
          </a:prstGeom>
          <a:solidFill>
            <a:srgbClr val="00B050">
              <a:alpha val="46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70%</a:t>
            </a:r>
            <a:r>
              <a:rPr lang="en-TH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E950C68D-CEDB-394F-B4CC-97DD96E8E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9327" y="4936819"/>
            <a:ext cx="781061" cy="8085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BD5A1AD-9249-3E47-8FB5-7B3C74992C98}"/>
              </a:ext>
            </a:extLst>
          </p:cNvPr>
          <p:cNvSpPr txBox="1"/>
          <p:nvPr/>
        </p:nvSpPr>
        <p:spPr>
          <a:xfrm>
            <a:off x="7917631" y="4261094"/>
            <a:ext cx="3827734" cy="1317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TH"/>
            </a:defPPr>
            <a:lvl1pPr>
              <a:defRPr sz="1600" b="1" spc="30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TH" sz="1400" u="sng" dirty="0"/>
              <a:t>KDA (Kills + Assists / Deaths)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H" sz="1400" dirty="0"/>
              <a:t>Original: </a:t>
            </a:r>
            <a:r>
              <a:rPr lang="en-TH" sz="1400" b="0" dirty="0"/>
              <a:t>7.0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H" sz="1400" dirty="0"/>
              <a:t>Predicted: </a:t>
            </a:r>
            <a:r>
              <a:rPr lang="en-TH" sz="1400" b="0" dirty="0"/>
              <a:t>11.9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F335E-6579-F845-A60C-7D892AF610C1}"/>
              </a:ext>
            </a:extLst>
          </p:cNvPr>
          <p:cNvGrpSpPr/>
          <p:nvPr/>
        </p:nvGrpSpPr>
        <p:grpSpPr>
          <a:xfrm>
            <a:off x="12261147" y="2834213"/>
            <a:ext cx="1641187" cy="1417286"/>
            <a:chOff x="6888309" y="2060579"/>
            <a:chExt cx="3234408" cy="2793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9EAB8F-AA75-1B4E-ADC0-4FA10CADD8F4}"/>
                </a:ext>
              </a:extLst>
            </p:cNvPr>
            <p:cNvSpPr/>
            <p:nvPr/>
          </p:nvSpPr>
          <p:spPr>
            <a:xfrm>
              <a:off x="6888309" y="2060579"/>
              <a:ext cx="3234408" cy="2793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D21657-B838-3E44-9DCF-FFD5BAB83BC0}"/>
                </a:ext>
              </a:extLst>
            </p:cNvPr>
            <p:cNvCxnSpPr/>
            <p:nvPr/>
          </p:nvCxnSpPr>
          <p:spPr>
            <a:xfrm>
              <a:off x="6888309" y="2060579"/>
              <a:ext cx="3234408" cy="279315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C8413-A024-0A47-95B9-8D98A94ABDC6}"/>
                </a:ext>
              </a:extLst>
            </p:cNvPr>
            <p:cNvSpPr/>
            <p:nvPr/>
          </p:nvSpPr>
          <p:spPr>
            <a:xfrm>
              <a:off x="6959424" y="2450359"/>
              <a:ext cx="275505" cy="275505"/>
            </a:xfrm>
            <a:prstGeom prst="ellipse">
              <a:avLst/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9B2FF1-CAA6-0F47-9581-8579BD0119B0}"/>
                </a:ext>
              </a:extLst>
            </p:cNvPr>
            <p:cNvSpPr/>
            <p:nvPr/>
          </p:nvSpPr>
          <p:spPr>
            <a:xfrm>
              <a:off x="9342406" y="4464915"/>
              <a:ext cx="275505" cy="275505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116558-4EA6-AB43-A2EF-8876EF85D530}"/>
                </a:ext>
              </a:extLst>
            </p:cNvPr>
            <p:cNvSpPr/>
            <p:nvPr/>
          </p:nvSpPr>
          <p:spPr>
            <a:xfrm>
              <a:off x="8344689" y="4448878"/>
              <a:ext cx="275505" cy="275505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18B78A-81EE-9047-AC79-659CBC18647E}"/>
                </a:ext>
              </a:extLst>
            </p:cNvPr>
            <p:cNvSpPr/>
            <p:nvPr/>
          </p:nvSpPr>
          <p:spPr>
            <a:xfrm>
              <a:off x="7325951" y="3457154"/>
              <a:ext cx="275505" cy="275505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F07737-56B5-1649-B571-1F52D29C5817}"/>
                </a:ext>
              </a:extLst>
            </p:cNvPr>
            <p:cNvSpPr/>
            <p:nvPr/>
          </p:nvSpPr>
          <p:spPr>
            <a:xfrm>
              <a:off x="9755664" y="4187715"/>
              <a:ext cx="277200" cy="277200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900190-26FB-8D40-9494-6C5694788549}"/>
                </a:ext>
              </a:extLst>
            </p:cNvPr>
            <p:cNvSpPr/>
            <p:nvPr/>
          </p:nvSpPr>
          <p:spPr>
            <a:xfrm>
              <a:off x="9755664" y="3286434"/>
              <a:ext cx="277200" cy="277200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87E112C-E421-B549-A3ED-17FBC2372DC0}"/>
                </a:ext>
              </a:extLst>
            </p:cNvPr>
            <p:cNvSpPr/>
            <p:nvPr/>
          </p:nvSpPr>
          <p:spPr>
            <a:xfrm>
              <a:off x="8503379" y="3147834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3FFE58-530F-A642-B8E4-07E05A5F334A}"/>
                </a:ext>
              </a:extLst>
            </p:cNvPr>
            <p:cNvSpPr/>
            <p:nvPr/>
          </p:nvSpPr>
          <p:spPr>
            <a:xfrm>
              <a:off x="7361246" y="2142037"/>
              <a:ext cx="277200" cy="277200"/>
            </a:xfrm>
            <a:prstGeom prst="ellipse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D46C3D1-F93C-E34C-9E46-70B5325B11F3}"/>
                </a:ext>
              </a:extLst>
            </p:cNvPr>
            <p:cNvSpPr/>
            <p:nvPr/>
          </p:nvSpPr>
          <p:spPr>
            <a:xfrm>
              <a:off x="8469915" y="2436632"/>
              <a:ext cx="277200" cy="277200"/>
            </a:xfrm>
            <a:prstGeom prst="ellipse">
              <a:avLst/>
            </a:prstGeom>
            <a:solidFill>
              <a:srgbClr val="F1244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57C067-F271-7042-B94A-7182AF2E02E5}"/>
                </a:ext>
              </a:extLst>
            </p:cNvPr>
            <p:cNvSpPr/>
            <p:nvPr/>
          </p:nvSpPr>
          <p:spPr>
            <a:xfrm>
              <a:off x="9480158" y="2074434"/>
              <a:ext cx="629552" cy="5587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41" name="Picture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24D376D-F760-0444-86CD-A90B0C7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90096" y="2142037"/>
              <a:ext cx="442768" cy="442768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204449-EBC1-DB4D-8945-D175A07411E7}"/>
                </a:ext>
              </a:extLst>
            </p:cNvPr>
            <p:cNvSpPr/>
            <p:nvPr/>
          </p:nvSpPr>
          <p:spPr>
            <a:xfrm>
              <a:off x="6894443" y="4295005"/>
              <a:ext cx="629552" cy="5587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43" name="Picture 4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C92F4D7-D19D-5048-98CC-20073F8C8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3545" y="4365246"/>
              <a:ext cx="442768" cy="442768"/>
            </a:xfrm>
            <a:prstGeom prst="rect">
              <a:avLst/>
            </a:prstGeom>
          </p:spPr>
        </p:pic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9A585278-2F96-3344-8B84-50F2FC5B6EEF}"/>
                </a:ext>
              </a:extLst>
            </p:cNvPr>
            <p:cNvSpPr/>
            <p:nvPr/>
          </p:nvSpPr>
          <p:spPr>
            <a:xfrm>
              <a:off x="8172767" y="3473339"/>
              <a:ext cx="400110" cy="40011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2A8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</p:spTree>
    <p:extLst>
      <p:ext uri="{BB962C8B-B14F-4D97-AF65-F5344CB8AC3E}">
        <p14:creationId xmlns:p14="http://schemas.microsoft.com/office/powerpoint/2010/main" val="23167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3" y="434553"/>
            <a:ext cx="7929023" cy="744346"/>
            <a:chOff x="5567083" y="1156447"/>
            <a:chExt cx="4093004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36069" y="1302692"/>
              <a:ext cx="382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/>
                  <a:cs typeface="Segoe UI Light" panose="020B0502040204020203" pitchFamily="34" charset="0"/>
                </a:rPr>
                <a:t>Conclusions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857DCB1-C8E3-7145-98DC-158521A9A534}"/>
              </a:ext>
            </a:extLst>
          </p:cNvPr>
          <p:cNvSpPr/>
          <p:nvPr/>
        </p:nvSpPr>
        <p:spPr>
          <a:xfrm>
            <a:off x="654214" y="1643552"/>
            <a:ext cx="10389838" cy="377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Applied Sparsity and Robustness through optimal feature selection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5FC5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7% increase in AUC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Utilized Interpretable models to inform team League of Legends training strategy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5FC5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Improve support &amp; bottom lane 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player performance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Optimized champion selection decision through optimal prescriptive trees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5FC5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70% improvement to player KDA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742</Words>
  <Application>Microsoft Macintosh PowerPoint</Application>
  <PresentationFormat>Widescreen</PresentationFormat>
  <Paragraphs>191</Paragraphs>
  <Slides>14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Tatdanai Asavamongkolkul</dc:creator>
  <cp:lastModifiedBy>Tatdanai Asavamongkolkul</cp:lastModifiedBy>
  <cp:revision>85</cp:revision>
  <dcterms:created xsi:type="dcterms:W3CDTF">2020-12-03T17:15:56Z</dcterms:created>
  <dcterms:modified xsi:type="dcterms:W3CDTF">2020-12-09T19:26:45Z</dcterms:modified>
</cp:coreProperties>
</file>